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7" d="100"/>
          <a:sy n="87" d="100"/>
        </p:scale>
        <p:origin x="6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11/12/2018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11/12/2018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385828"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1" name="TextBox 10"/>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11/12/2018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11/12/2018</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11/12/2018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1">
                  <a:lumMod val="60000"/>
                  <a:lumOff val="40000"/>
                  <a:alpha val="7000"/>
                </a:schemeClr>
              </a:gs>
              <a:gs pos="69000">
                <a:schemeClr val="accent1">
                  <a:lumMod val="60000"/>
                  <a:lumOff val="40000"/>
                  <a:alpha val="0"/>
                </a:schemeClr>
              </a:gs>
              <a:gs pos="36000">
                <a:schemeClr val="accent1">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713"/>
          <a:stretch/>
        </p:blipFill>
        <p:spPr>
          <a:xfrm>
            <a:off x="8000197" y="0"/>
            <a:ext cx="1603387" cy="1143000"/>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4199"/>
          <a:stretch/>
        </p:blipFill>
        <p:spPr>
          <a:xfrm>
            <a:off x="8609012" y="6092866"/>
            <a:ext cx="993734" cy="765134"/>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11/12/2018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1"/>
            <a:ext cx="8825658" cy="2038350"/>
          </a:xfrm>
        </p:spPr>
        <p:txBody>
          <a:bodyPr/>
          <a:lstStyle/>
          <a:p>
            <a:r>
              <a:rPr lang="en-GB" dirty="0"/>
              <a:t>Beats Headphones</a:t>
            </a:r>
          </a:p>
        </p:txBody>
      </p:sp>
      <p:sp>
        <p:nvSpPr>
          <p:cNvPr id="3" name="Subtitle 2"/>
          <p:cNvSpPr>
            <a:spLocks noGrp="1"/>
          </p:cNvSpPr>
          <p:nvPr>
            <p:ph type="subTitle" idx="1"/>
          </p:nvPr>
        </p:nvSpPr>
        <p:spPr>
          <a:xfrm>
            <a:off x="1154955" y="3829051"/>
            <a:ext cx="8825658" cy="2428874"/>
          </a:xfrm>
        </p:spPr>
        <p:txBody>
          <a:bodyPr>
            <a:normAutofit/>
          </a:bodyPr>
          <a:lstStyle/>
          <a:p>
            <a:r>
              <a:rPr lang="en-GB" cap="none" dirty="0"/>
              <a:t>Student Name:</a:t>
            </a:r>
          </a:p>
          <a:p>
            <a:r>
              <a:rPr lang="en-GB" cap="none" dirty="0"/>
              <a:t>Course Name:</a:t>
            </a:r>
          </a:p>
          <a:p>
            <a:r>
              <a:rPr lang="en-GB" cap="none" dirty="0"/>
              <a:t>Institution Affiliation:</a:t>
            </a:r>
          </a:p>
        </p:txBody>
      </p:sp>
    </p:spTree>
    <p:extLst>
      <p:ext uri="{BB962C8B-B14F-4D97-AF65-F5344CB8AC3E}">
        <p14:creationId xmlns:p14="http://schemas.microsoft.com/office/powerpoint/2010/main" val="320019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09876"/>
          </a:xfrm>
        </p:spPr>
        <p:txBody>
          <a:bodyPr/>
          <a:lstStyle/>
          <a:p>
            <a:r>
              <a:rPr lang="en-GB" b="1" dirty="0"/>
              <a:t>Table of Contents</a:t>
            </a:r>
          </a:p>
        </p:txBody>
      </p:sp>
      <p:sp>
        <p:nvSpPr>
          <p:cNvPr id="3" name="Content Placeholder 2"/>
          <p:cNvSpPr>
            <a:spLocks noGrp="1"/>
          </p:cNvSpPr>
          <p:nvPr>
            <p:ph idx="1"/>
          </p:nvPr>
        </p:nvSpPr>
        <p:spPr>
          <a:xfrm>
            <a:off x="1103312" y="1162594"/>
            <a:ext cx="8946541" cy="5603966"/>
          </a:xfrm>
        </p:spPr>
        <p:txBody>
          <a:bodyPr>
            <a:noAutofit/>
          </a:bodyPr>
          <a:lstStyle/>
          <a:p>
            <a:r>
              <a:rPr lang="en-GB" sz="1900" dirty="0"/>
              <a:t>Concise Marketing Overview of the Product &amp; its role in the Market…………………………………………………………………………….…3</a:t>
            </a:r>
          </a:p>
          <a:p>
            <a:r>
              <a:rPr lang="en-GB" sz="1900" dirty="0"/>
              <a:t>Current Product’s competitive position……………...…………………….…4</a:t>
            </a:r>
          </a:p>
          <a:p>
            <a:r>
              <a:rPr lang="en-GB" sz="1900" dirty="0"/>
              <a:t>Value Proposition……………………………………….....................................5</a:t>
            </a:r>
          </a:p>
          <a:p>
            <a:r>
              <a:rPr lang="en-GB" sz="1900" dirty="0"/>
              <a:t>Primary target market characteristics…………………………………….…..6</a:t>
            </a:r>
          </a:p>
          <a:p>
            <a:r>
              <a:rPr lang="en-GB" sz="1900" dirty="0"/>
              <a:t>Target Market Buyer’s decision process………………………………….…...7</a:t>
            </a:r>
          </a:p>
          <a:p>
            <a:r>
              <a:rPr lang="en-GB" sz="1900" dirty="0"/>
              <a:t>Brand Strategy of the product/service…………………………………….….8</a:t>
            </a:r>
          </a:p>
          <a:p>
            <a:r>
              <a:rPr lang="en-GB" sz="1900" dirty="0"/>
              <a:t>Type of product/service lifecycle &amp; 	benefits/features analysis…............9</a:t>
            </a:r>
          </a:p>
          <a:p>
            <a:r>
              <a:rPr lang="en-GB" sz="1900" dirty="0"/>
              <a:t>Current supply chain members and their roles…......................................10</a:t>
            </a:r>
          </a:p>
          <a:p>
            <a:r>
              <a:rPr lang="en-GB" sz="1900" dirty="0"/>
              <a:t>Value delivery network analysis…………………………………………..……11</a:t>
            </a:r>
          </a:p>
          <a:p>
            <a:r>
              <a:rPr lang="en-GB" sz="1900" dirty="0"/>
              <a:t>First year communications objectives…......................................................12</a:t>
            </a:r>
          </a:p>
          <a:p>
            <a:r>
              <a:rPr lang="en-GB" sz="1900" dirty="0"/>
              <a:t>Issues impacting the objectives attainment…...........................................13</a:t>
            </a:r>
          </a:p>
          <a:p>
            <a:r>
              <a:rPr lang="en-GB" sz="1900" dirty="0"/>
              <a:t>References………………………………………………………………………….14</a:t>
            </a:r>
          </a:p>
        </p:txBody>
      </p:sp>
    </p:spTree>
    <p:extLst>
      <p:ext uri="{BB962C8B-B14F-4D97-AF65-F5344CB8AC3E}">
        <p14:creationId xmlns:p14="http://schemas.microsoft.com/office/powerpoint/2010/main" val="744615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640889" cy="1861857"/>
          </a:xfrm>
        </p:spPr>
        <p:txBody>
          <a:bodyPr/>
          <a:lstStyle/>
          <a:p>
            <a:pPr algn="ctr"/>
            <a:r>
              <a:rPr lang="en-GB" b="1" dirty="0"/>
              <a:t>Product Description</a:t>
            </a:r>
            <a:br>
              <a:rPr lang="en-GB" b="1" dirty="0"/>
            </a:br>
            <a:r>
              <a:rPr lang="en-GB" b="1" dirty="0"/>
              <a:t>Concise Marketing Overview of the Product &amp; its role in the Market</a:t>
            </a:r>
          </a:p>
        </p:txBody>
      </p:sp>
      <p:sp>
        <p:nvSpPr>
          <p:cNvPr id="3" name="Content Placeholder 2"/>
          <p:cNvSpPr>
            <a:spLocks noGrp="1"/>
          </p:cNvSpPr>
          <p:nvPr>
            <p:ph idx="1"/>
          </p:nvPr>
        </p:nvSpPr>
        <p:spPr>
          <a:xfrm>
            <a:off x="1103312" y="2543175"/>
            <a:ext cx="8946541" cy="3705224"/>
          </a:xfrm>
        </p:spPr>
        <p:txBody>
          <a:bodyPr>
            <a:normAutofit fontScale="92500"/>
          </a:bodyPr>
          <a:lstStyle/>
          <a:p>
            <a:r>
              <a:rPr lang="en-GB" dirty="0" err="1"/>
              <a:t>Dr.</a:t>
            </a:r>
            <a:r>
              <a:rPr lang="en-GB" dirty="0"/>
              <a:t> Dre Beats company creates high-end quality headphones. </a:t>
            </a:r>
          </a:p>
          <a:p>
            <a:r>
              <a:rPr lang="en-GB" dirty="0"/>
              <a:t>Beats headphones allow music listeners to have a full music experience.</a:t>
            </a:r>
          </a:p>
          <a:p>
            <a:r>
              <a:rPr lang="en-GB" dirty="0"/>
              <a:t>Beats headphones produces the songs as  originally played from professional recording studios without any sound alliterations.</a:t>
            </a:r>
          </a:p>
          <a:p>
            <a:r>
              <a:rPr lang="en-GB" dirty="0"/>
              <a:t>Customers use Beats headphones at individual level and most off them prefer not to share</a:t>
            </a:r>
          </a:p>
          <a:p>
            <a:r>
              <a:rPr lang="en-GB" dirty="0"/>
              <a:t>Many who have used Beats headphones are quoted describing them as premium headphones.</a:t>
            </a:r>
          </a:p>
          <a:p>
            <a:r>
              <a:rPr lang="en-GB" dirty="0"/>
              <a:t>Beats headphones are available even in online sales hence potential customers can shop for the product online.</a:t>
            </a:r>
          </a:p>
        </p:txBody>
      </p:sp>
    </p:spTree>
    <p:extLst>
      <p:ext uri="{BB962C8B-B14F-4D97-AF65-F5344CB8AC3E}">
        <p14:creationId xmlns:p14="http://schemas.microsoft.com/office/powerpoint/2010/main" val="1308375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947582"/>
          </a:xfrm>
        </p:spPr>
        <p:txBody>
          <a:bodyPr/>
          <a:lstStyle/>
          <a:p>
            <a:pPr algn="ctr"/>
            <a:r>
              <a:rPr lang="fr-FR" b="1" dirty="0"/>
              <a:t>Product Description </a:t>
            </a:r>
            <a:br>
              <a:rPr lang="fr-FR" b="1" dirty="0"/>
            </a:br>
            <a:r>
              <a:rPr lang="fr-FR" b="1" dirty="0" err="1"/>
              <a:t>Current</a:t>
            </a:r>
            <a:r>
              <a:rPr lang="fr-FR" b="1" dirty="0"/>
              <a:t> </a:t>
            </a:r>
            <a:r>
              <a:rPr lang="fr-FR" b="1" dirty="0" err="1"/>
              <a:t>Product’s</a:t>
            </a:r>
            <a:r>
              <a:rPr lang="fr-FR" b="1" dirty="0"/>
              <a:t> compétitive position</a:t>
            </a:r>
            <a:endParaRPr lang="en-GB" b="1" dirty="0"/>
          </a:p>
        </p:txBody>
      </p:sp>
      <p:sp>
        <p:nvSpPr>
          <p:cNvPr id="3" name="Content Placeholder 2"/>
          <p:cNvSpPr>
            <a:spLocks noGrp="1"/>
          </p:cNvSpPr>
          <p:nvPr>
            <p:ph idx="1"/>
          </p:nvPr>
        </p:nvSpPr>
        <p:spPr>
          <a:xfrm>
            <a:off x="1103312" y="2400300"/>
            <a:ext cx="8946541" cy="3848099"/>
          </a:xfrm>
        </p:spPr>
        <p:txBody>
          <a:bodyPr>
            <a:normAutofit fontScale="92500" lnSpcReduction="10000"/>
          </a:bodyPr>
          <a:lstStyle/>
          <a:p>
            <a:r>
              <a:rPr lang="en-GB" dirty="0"/>
              <a:t>In terms of unit sales, Beats headphones combined market share is 24% while in terms of dollar sales, the combined market share is 49%</a:t>
            </a:r>
          </a:p>
          <a:p>
            <a:r>
              <a:rPr lang="en-GB" dirty="0"/>
              <a:t>Beats headphones competitors include;</a:t>
            </a:r>
          </a:p>
          <a:p>
            <a:r>
              <a:rPr lang="en-GB" dirty="0"/>
              <a:t>Sony ($348)- best overall and utilizes internet and social media advertising</a:t>
            </a:r>
          </a:p>
          <a:p>
            <a:r>
              <a:rPr lang="en-GB" dirty="0"/>
              <a:t>Plantronics ($220)= best for phone calls and utilizes internet advertising</a:t>
            </a:r>
          </a:p>
          <a:p>
            <a:r>
              <a:rPr lang="en-GB" dirty="0"/>
              <a:t>Audio-</a:t>
            </a:r>
            <a:r>
              <a:rPr lang="en-GB" dirty="0" err="1"/>
              <a:t>Technica</a:t>
            </a:r>
            <a:r>
              <a:rPr lang="en-GB" dirty="0"/>
              <a:t> ($549)- best sound quality and utilizes internet and social media advertising. </a:t>
            </a:r>
          </a:p>
          <a:p>
            <a:r>
              <a:rPr lang="en-GB" dirty="0"/>
              <a:t>Beats headphones can be hacked and used to bug conversations</a:t>
            </a:r>
          </a:p>
          <a:p>
            <a:r>
              <a:rPr lang="en-GB" dirty="0"/>
              <a:t>In  reference to Beats Earphone’s market share, the product is a market challenger</a:t>
            </a:r>
          </a:p>
        </p:txBody>
      </p:sp>
    </p:spTree>
    <p:extLst>
      <p:ext uri="{BB962C8B-B14F-4D97-AF65-F5344CB8AC3E}">
        <p14:creationId xmlns:p14="http://schemas.microsoft.com/office/powerpoint/2010/main" val="3046895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Product Description</a:t>
            </a:r>
            <a:br>
              <a:rPr lang="en-US" sz="4400" b="1" dirty="0"/>
            </a:br>
            <a:r>
              <a:rPr lang="en-US" sz="4400" b="1" dirty="0"/>
              <a:t>Value Proposition</a:t>
            </a:r>
            <a:endParaRPr lang="en-GB" dirty="0"/>
          </a:p>
        </p:txBody>
      </p:sp>
      <p:sp>
        <p:nvSpPr>
          <p:cNvPr id="3" name="Content Placeholder 2"/>
          <p:cNvSpPr>
            <a:spLocks noGrp="1"/>
          </p:cNvSpPr>
          <p:nvPr>
            <p:ph idx="1"/>
          </p:nvPr>
        </p:nvSpPr>
        <p:spPr>
          <a:xfrm>
            <a:off x="1104293" y="2424393"/>
            <a:ext cx="8946541" cy="4195481"/>
          </a:xfrm>
        </p:spPr>
        <p:txBody>
          <a:bodyPr/>
          <a:lstStyle/>
          <a:p>
            <a:r>
              <a:rPr lang="en-GB" dirty="0"/>
              <a:t>Beats headphones secures a brand great deal by  utilizing the combination of offering a better sound and making customers feel better</a:t>
            </a:r>
          </a:p>
          <a:p>
            <a:r>
              <a:rPr lang="en-GB" dirty="0"/>
              <a:t>Beats headphones offers more for less  for instance Apple is selling $400 iPod with $1 earphones.</a:t>
            </a:r>
          </a:p>
          <a:p>
            <a:r>
              <a:rPr lang="en-GB" dirty="0"/>
              <a:t>The fact that Beats headphones do not reproduce music as much as they transform it differentiates it from competitors.</a:t>
            </a:r>
          </a:p>
          <a:p>
            <a:r>
              <a:rPr lang="en-GB" dirty="0"/>
              <a:t>The lightness, less expensive on-ear version of the studios without the noise cancelling feature), quality sound delivery helps Beats headphones develop lifetime value for its target audience.</a:t>
            </a:r>
          </a:p>
        </p:txBody>
      </p:sp>
    </p:spTree>
    <p:extLst>
      <p:ext uri="{BB962C8B-B14F-4D97-AF65-F5344CB8AC3E}">
        <p14:creationId xmlns:p14="http://schemas.microsoft.com/office/powerpoint/2010/main" val="2543029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033307"/>
          </a:xfrm>
        </p:spPr>
        <p:txBody>
          <a:bodyPr/>
          <a:lstStyle/>
          <a:p>
            <a:pPr algn="ctr"/>
            <a:r>
              <a:rPr lang="en-US" sz="4400" b="1" dirty="0"/>
              <a:t>Product description </a:t>
            </a:r>
            <a:br>
              <a:rPr lang="en-US" sz="4400" b="1" dirty="0"/>
            </a:br>
            <a:r>
              <a:rPr lang="en-US" sz="4400" b="1" dirty="0"/>
              <a:t>Primary target market characteristics</a:t>
            </a:r>
            <a:endParaRPr lang="en-GB" dirty="0"/>
          </a:p>
        </p:txBody>
      </p:sp>
      <p:sp>
        <p:nvSpPr>
          <p:cNvPr id="3" name="Content Placeholder 2"/>
          <p:cNvSpPr>
            <a:spLocks noGrp="1"/>
          </p:cNvSpPr>
          <p:nvPr>
            <p:ph idx="1"/>
          </p:nvPr>
        </p:nvSpPr>
        <p:spPr>
          <a:xfrm>
            <a:off x="1104293" y="2486024"/>
            <a:ext cx="8946541" cy="3762375"/>
          </a:xfrm>
        </p:spPr>
        <p:txBody>
          <a:bodyPr/>
          <a:lstStyle/>
          <a:p>
            <a:r>
              <a:rPr lang="en-GB" dirty="0"/>
              <a:t>The major target market for Beats headphones are teens since they have allowance to spend on the latest grades hence contributing to higher company profitability. Music production studios and musicians are other distinguishable targets for the product.</a:t>
            </a:r>
          </a:p>
          <a:p>
            <a:r>
              <a:rPr lang="en-GB" dirty="0"/>
              <a:t>Concentrated marketing strategy is currently being used in  marketing Beats Earphones.</a:t>
            </a:r>
          </a:p>
        </p:txBody>
      </p:sp>
    </p:spTree>
    <p:extLst>
      <p:ext uri="{BB962C8B-B14F-4D97-AF65-F5344CB8AC3E}">
        <p14:creationId xmlns:p14="http://schemas.microsoft.com/office/powerpoint/2010/main" val="222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976157"/>
          </a:xfrm>
        </p:spPr>
        <p:txBody>
          <a:bodyPr/>
          <a:lstStyle/>
          <a:p>
            <a:pPr algn="ctr"/>
            <a:r>
              <a:rPr lang="en-US" sz="4400" b="1" dirty="0"/>
              <a:t>Product description</a:t>
            </a:r>
            <a:br>
              <a:rPr lang="en-US" sz="4400" b="1" dirty="0"/>
            </a:br>
            <a:r>
              <a:rPr lang="en-US" sz="4400" b="1" dirty="0"/>
              <a:t>Target Market Buyer’s decision process</a:t>
            </a:r>
            <a:endParaRPr lang="en-GB" dirty="0"/>
          </a:p>
        </p:txBody>
      </p:sp>
      <p:sp>
        <p:nvSpPr>
          <p:cNvPr id="3" name="Content Placeholder 2"/>
          <p:cNvSpPr>
            <a:spLocks noGrp="1"/>
          </p:cNvSpPr>
          <p:nvPr>
            <p:ph idx="1"/>
          </p:nvPr>
        </p:nvSpPr>
        <p:spPr>
          <a:xfrm>
            <a:off x="1103312" y="2428874"/>
            <a:ext cx="8946541" cy="3819525"/>
          </a:xfrm>
        </p:spPr>
        <p:txBody>
          <a:bodyPr/>
          <a:lstStyle/>
          <a:p>
            <a:r>
              <a:rPr lang="en-GB" dirty="0"/>
              <a:t>Customers purchasing Beats headphones mostly use complex buying behaviour</a:t>
            </a:r>
          </a:p>
          <a:p>
            <a:r>
              <a:rPr lang="en-GB" dirty="0"/>
              <a:t>Customers in this case are highly involved with the purchase</a:t>
            </a:r>
          </a:p>
          <a:p>
            <a:r>
              <a:rPr lang="en-GB" dirty="0"/>
              <a:t>There is always significant difference between different </a:t>
            </a:r>
            <a:r>
              <a:rPr lang="en-GB" dirty="0" err="1"/>
              <a:t>hearphones</a:t>
            </a:r>
            <a:endParaRPr lang="en-GB" dirty="0"/>
          </a:p>
          <a:p>
            <a:r>
              <a:rPr lang="en-GB" dirty="0"/>
              <a:t>Most customers only need the brand producing quality music</a:t>
            </a:r>
          </a:p>
        </p:txBody>
      </p:sp>
    </p:spTree>
    <p:extLst>
      <p:ext uri="{BB962C8B-B14F-4D97-AF65-F5344CB8AC3E}">
        <p14:creationId xmlns:p14="http://schemas.microsoft.com/office/powerpoint/2010/main" val="983877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176182"/>
          </a:xfrm>
        </p:spPr>
        <p:txBody>
          <a:bodyPr/>
          <a:lstStyle/>
          <a:p>
            <a:pPr algn="ctr"/>
            <a:r>
              <a:rPr lang="en-US" sz="4400" b="1" dirty="0"/>
              <a:t>Product Review</a:t>
            </a:r>
            <a:br>
              <a:rPr lang="en-US" sz="4400" b="1" dirty="0"/>
            </a:br>
            <a:r>
              <a:rPr lang="en-US" sz="4400" b="1" dirty="0"/>
              <a:t>Brand Strategy of the product/service</a:t>
            </a:r>
            <a:endParaRPr lang="en-GB" dirty="0"/>
          </a:p>
        </p:txBody>
      </p:sp>
      <p:sp>
        <p:nvSpPr>
          <p:cNvPr id="3" name="Content Placeholder 2"/>
          <p:cNvSpPr>
            <a:spLocks noGrp="1"/>
          </p:cNvSpPr>
          <p:nvPr>
            <p:ph idx="1"/>
          </p:nvPr>
        </p:nvSpPr>
        <p:spPr>
          <a:xfrm>
            <a:off x="1103312" y="2628900"/>
            <a:ext cx="8946541" cy="3619499"/>
          </a:xfrm>
        </p:spPr>
        <p:txBody>
          <a:bodyPr>
            <a:normAutofit fontScale="92500" lnSpcReduction="10000"/>
          </a:bodyPr>
          <a:lstStyle/>
          <a:p>
            <a:r>
              <a:rPr lang="en-GB" dirty="0"/>
              <a:t>Beats headphones is a national brand with brand equity</a:t>
            </a:r>
          </a:p>
          <a:p>
            <a:r>
              <a:rPr lang="en-GB" dirty="0"/>
              <a:t>Currently, the product is sold in all Apple outlet stores</a:t>
            </a:r>
          </a:p>
          <a:p>
            <a:r>
              <a:rPr lang="en-GB" dirty="0"/>
              <a:t>The product well recognised making it generate more revenue to the manufacturer</a:t>
            </a:r>
          </a:p>
          <a:p>
            <a:r>
              <a:rPr lang="en-GB" dirty="0"/>
              <a:t>Beats headphones is part of a product line</a:t>
            </a:r>
          </a:p>
          <a:p>
            <a:r>
              <a:rPr lang="en-GB" dirty="0"/>
              <a:t>Speakers and accessories are in the same product line with Beats headphones </a:t>
            </a:r>
          </a:p>
          <a:p>
            <a:r>
              <a:rPr lang="en-GB" dirty="0"/>
              <a:t>Beats headphones brand is well represented in the packaging making the primary target to easily identify the positioning strategy</a:t>
            </a:r>
          </a:p>
          <a:p>
            <a:r>
              <a:rPr lang="en-GB" dirty="0"/>
              <a:t>The young people who love music are always out looking for the brand</a:t>
            </a:r>
          </a:p>
        </p:txBody>
      </p:sp>
    </p:spTree>
    <p:extLst>
      <p:ext uri="{BB962C8B-B14F-4D97-AF65-F5344CB8AC3E}">
        <p14:creationId xmlns:p14="http://schemas.microsoft.com/office/powerpoint/2010/main" val="2876082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2633382"/>
          </a:xfrm>
        </p:spPr>
        <p:txBody>
          <a:bodyPr/>
          <a:lstStyle/>
          <a:p>
            <a:r>
              <a:rPr lang="en-US" sz="4400" b="1" dirty="0"/>
              <a:t>Product Review          </a:t>
            </a:r>
            <a:br>
              <a:rPr lang="en-US" sz="4400" b="1" dirty="0"/>
            </a:br>
            <a:r>
              <a:rPr lang="en-US" sz="4400" b="1" dirty="0"/>
              <a:t>Type of product/service lifecycle &amp; 	benefits/features analysis</a:t>
            </a:r>
            <a:endParaRPr lang="en-GB" dirty="0"/>
          </a:p>
        </p:txBody>
      </p:sp>
      <p:sp>
        <p:nvSpPr>
          <p:cNvPr id="3" name="Content Placeholder 2"/>
          <p:cNvSpPr>
            <a:spLocks noGrp="1"/>
          </p:cNvSpPr>
          <p:nvPr>
            <p:ph idx="1"/>
          </p:nvPr>
        </p:nvSpPr>
        <p:spPr>
          <a:xfrm>
            <a:off x="1103312" y="3086100"/>
            <a:ext cx="8946541" cy="3162299"/>
          </a:xfrm>
        </p:spPr>
        <p:txBody>
          <a:bodyPr>
            <a:normAutofit fontScale="77500" lnSpcReduction="20000"/>
          </a:bodyPr>
          <a:lstStyle/>
          <a:p>
            <a:r>
              <a:rPr lang="en-GB" dirty="0"/>
              <a:t>Beats headphones are in the maturity stage of the product life cycle</a:t>
            </a:r>
          </a:p>
          <a:p>
            <a:r>
              <a:rPr lang="en-GB" dirty="0"/>
              <a:t>Discounts are used to sell the remaining products in the retail and online stores</a:t>
            </a:r>
          </a:p>
          <a:p>
            <a:r>
              <a:rPr lang="en-GB" dirty="0"/>
              <a:t>Beats headphones don’t reproduce music</a:t>
            </a:r>
          </a:p>
          <a:p>
            <a:r>
              <a:rPr lang="en-GB" dirty="0"/>
              <a:t>Beats headphones design is customizes the sound the listener wants</a:t>
            </a:r>
          </a:p>
          <a:p>
            <a:r>
              <a:rPr lang="en-GB" dirty="0"/>
              <a:t>They finish music the way customers like</a:t>
            </a:r>
          </a:p>
          <a:p>
            <a:r>
              <a:rPr lang="en-GB" dirty="0"/>
              <a:t>They don't have the noise cancelling feature</a:t>
            </a:r>
          </a:p>
          <a:p>
            <a:r>
              <a:rPr lang="en-GB" dirty="0"/>
              <a:t>They are lighter compared to other headphones</a:t>
            </a:r>
          </a:p>
          <a:p>
            <a:r>
              <a:rPr lang="en-GB" dirty="0"/>
              <a:t>Deliver good overall sound quality</a:t>
            </a:r>
          </a:p>
          <a:p>
            <a:r>
              <a:rPr lang="en-GB" dirty="0"/>
              <a:t>The target customers are innovators since they are </a:t>
            </a:r>
            <a:r>
              <a:rPr lang="en-GB" dirty="0" err="1"/>
              <a:t>are</a:t>
            </a:r>
            <a:r>
              <a:rPr lang="en-GB" dirty="0"/>
              <a:t> always seeking change with technology</a:t>
            </a:r>
          </a:p>
          <a:p>
            <a:endParaRPr lang="en-GB" dirty="0"/>
          </a:p>
        </p:txBody>
      </p:sp>
    </p:spTree>
    <p:extLst>
      <p:ext uri="{BB962C8B-B14F-4D97-AF65-F5344CB8AC3E}">
        <p14:creationId xmlns:p14="http://schemas.microsoft.com/office/powerpoint/2010/main" val="2741864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1976157"/>
          </a:xfrm>
        </p:spPr>
        <p:txBody>
          <a:bodyPr/>
          <a:lstStyle/>
          <a:p>
            <a:pPr algn="ctr"/>
            <a:r>
              <a:rPr lang="en-US" sz="4400" b="1" dirty="0"/>
              <a:t>Distribution Review</a:t>
            </a:r>
            <a:br>
              <a:rPr lang="en-US" sz="4400" b="1" dirty="0"/>
            </a:br>
            <a:r>
              <a:rPr lang="en-US" sz="4400" b="1" dirty="0"/>
              <a:t>Current supply chain members and their roles</a:t>
            </a:r>
            <a:endParaRPr lang="en-GB" dirty="0"/>
          </a:p>
        </p:txBody>
      </p:sp>
      <p:sp>
        <p:nvSpPr>
          <p:cNvPr id="3" name="Content Placeholder 2"/>
          <p:cNvSpPr>
            <a:spLocks noGrp="1"/>
          </p:cNvSpPr>
          <p:nvPr>
            <p:ph idx="1"/>
          </p:nvPr>
        </p:nvSpPr>
        <p:spPr>
          <a:xfrm>
            <a:off x="1104293" y="2428874"/>
            <a:ext cx="8946541" cy="3819525"/>
          </a:xfrm>
        </p:spPr>
        <p:txBody>
          <a:bodyPr/>
          <a:lstStyle/>
          <a:p>
            <a:r>
              <a:rPr lang="en-GB" dirty="0"/>
              <a:t>Intensive distribution strategy is used in distributing Beats headphones</a:t>
            </a:r>
          </a:p>
          <a:p>
            <a:r>
              <a:rPr lang="en-GB" dirty="0"/>
              <a:t>Once manufactured, they are distributed to different online and retail store so that customers can encounter them  from anywhere </a:t>
            </a:r>
          </a:p>
          <a:p>
            <a:r>
              <a:rPr lang="en-GB" dirty="0"/>
              <a:t>Indirect direct channel of distribution is used for the Beats headphones to reach to the young music lovers</a:t>
            </a:r>
          </a:p>
          <a:p>
            <a:r>
              <a:rPr lang="en-GB" dirty="0"/>
              <a:t>After being manufactured, the Beats headphones are distributed to the wholesalers then the retailers pick up from the company wholesalers.</a:t>
            </a:r>
          </a:p>
        </p:txBody>
      </p:sp>
    </p:spTree>
    <p:extLst>
      <p:ext uri="{BB962C8B-B14F-4D97-AF65-F5344CB8AC3E}">
        <p14:creationId xmlns:p14="http://schemas.microsoft.com/office/powerpoint/2010/main" val="3732988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Distribution Review</a:t>
            </a:r>
            <a:br>
              <a:rPr lang="en-US" sz="4400" b="1" dirty="0"/>
            </a:br>
            <a:r>
              <a:rPr lang="en-US" sz="4400" b="1" dirty="0"/>
              <a:t>Value delivery network analysis</a:t>
            </a:r>
            <a:endParaRPr lang="en-GB" dirty="0"/>
          </a:p>
        </p:txBody>
      </p:sp>
      <p:sp>
        <p:nvSpPr>
          <p:cNvPr id="3" name="Content Placeholder 2"/>
          <p:cNvSpPr>
            <a:spLocks noGrp="1"/>
          </p:cNvSpPr>
          <p:nvPr>
            <p:ph idx="1"/>
          </p:nvPr>
        </p:nvSpPr>
        <p:spPr>
          <a:xfrm>
            <a:off x="1104293" y="2138643"/>
            <a:ext cx="8946541" cy="4195481"/>
          </a:xfrm>
        </p:spPr>
        <p:txBody>
          <a:bodyPr/>
          <a:lstStyle/>
          <a:p>
            <a:r>
              <a:rPr lang="en-GB" dirty="0"/>
              <a:t>Vertical marketing system strategy of marketing is used to market Beats headphones</a:t>
            </a:r>
          </a:p>
          <a:p>
            <a:r>
              <a:rPr lang="en-GB" dirty="0"/>
              <a:t>The distribution strategy is intensive</a:t>
            </a:r>
          </a:p>
          <a:p>
            <a:r>
              <a:rPr lang="en-GB" dirty="0"/>
              <a:t>Distribution and production chain ownership lies  the manufacturer only</a:t>
            </a:r>
          </a:p>
          <a:p>
            <a:r>
              <a:rPr lang="en-GB" dirty="0"/>
              <a:t>The proximity of the product to the customer is always the focus issue</a:t>
            </a:r>
          </a:p>
        </p:txBody>
      </p:sp>
    </p:spTree>
    <p:extLst>
      <p:ext uri="{BB962C8B-B14F-4D97-AF65-F5344CB8AC3E}">
        <p14:creationId xmlns:p14="http://schemas.microsoft.com/office/powerpoint/2010/main" val="29471207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7"/>
            <a:ext cx="9404723" cy="2719107"/>
          </a:xfrm>
        </p:spPr>
        <p:txBody>
          <a:bodyPr/>
          <a:lstStyle/>
          <a:p>
            <a:pPr algn="ctr"/>
            <a:r>
              <a:rPr lang="en-US" sz="4400" b="1" dirty="0"/>
              <a:t>Communications Objectives and Issues</a:t>
            </a:r>
            <a:br>
              <a:rPr lang="en-US" sz="4400" b="1" dirty="0"/>
            </a:br>
            <a:r>
              <a:rPr lang="en-US" sz="4400" b="1" dirty="0"/>
              <a:t>First year communications objectives</a:t>
            </a:r>
            <a:endParaRPr lang="en-GB" dirty="0"/>
          </a:p>
        </p:txBody>
      </p:sp>
      <p:sp>
        <p:nvSpPr>
          <p:cNvPr id="3" name="Content Placeholder 2"/>
          <p:cNvSpPr>
            <a:spLocks noGrp="1"/>
          </p:cNvSpPr>
          <p:nvPr>
            <p:ph idx="1"/>
          </p:nvPr>
        </p:nvSpPr>
        <p:spPr>
          <a:xfrm>
            <a:off x="1103312" y="3171824"/>
            <a:ext cx="8946541" cy="3076575"/>
          </a:xfrm>
        </p:spPr>
        <p:txBody>
          <a:bodyPr>
            <a:normAutofit fontScale="85000" lnSpcReduction="20000"/>
          </a:bodyPr>
          <a:lstStyle/>
          <a:p>
            <a:r>
              <a:rPr lang="en-GB" dirty="0"/>
              <a:t>The following communication objectives are needed to improve Beats headphones product knowledge from the current 60% to 90-100%</a:t>
            </a:r>
          </a:p>
          <a:p>
            <a:r>
              <a:rPr lang="en-GB" dirty="0"/>
              <a:t>Creating awareness</a:t>
            </a:r>
          </a:p>
          <a:p>
            <a:r>
              <a:rPr lang="en-GB" dirty="0"/>
              <a:t>Effecting a sale</a:t>
            </a:r>
          </a:p>
          <a:p>
            <a:r>
              <a:rPr lang="en-GB" dirty="0"/>
              <a:t>Projecting an image</a:t>
            </a:r>
          </a:p>
          <a:p>
            <a:r>
              <a:rPr lang="en-GB" dirty="0"/>
              <a:t>The young music lovers are always </a:t>
            </a:r>
            <a:r>
              <a:rPr lang="en-GB" dirty="0" err="1"/>
              <a:t>redy</a:t>
            </a:r>
            <a:r>
              <a:rPr lang="en-GB" dirty="0"/>
              <a:t> to acquire new knowledge about new headphones features</a:t>
            </a:r>
          </a:p>
          <a:p>
            <a:r>
              <a:rPr lang="en-GB" dirty="0"/>
              <a:t>Broad awareness  should be done</a:t>
            </a:r>
          </a:p>
          <a:p>
            <a:r>
              <a:rPr lang="en-GB" dirty="0"/>
              <a:t>The target audience liking, preferences and even purchase changes as they gain more knowledge off better products.</a:t>
            </a:r>
          </a:p>
        </p:txBody>
      </p:sp>
    </p:spTree>
    <p:extLst>
      <p:ext uri="{BB962C8B-B14F-4D97-AF65-F5344CB8AC3E}">
        <p14:creationId xmlns:p14="http://schemas.microsoft.com/office/powerpoint/2010/main" val="3847054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Issues impacting the objectives attainment</a:t>
            </a:r>
            <a:endParaRPr lang="en-GB" dirty="0"/>
          </a:p>
        </p:txBody>
      </p:sp>
      <p:sp>
        <p:nvSpPr>
          <p:cNvPr id="3" name="Content Placeholder 2"/>
          <p:cNvSpPr>
            <a:spLocks noGrp="1"/>
          </p:cNvSpPr>
          <p:nvPr>
            <p:ph idx="1"/>
          </p:nvPr>
        </p:nvSpPr>
        <p:spPr/>
        <p:txBody>
          <a:bodyPr/>
          <a:lstStyle/>
          <a:p>
            <a:r>
              <a:rPr lang="en-GB" dirty="0"/>
              <a:t>Immediately after the manufacture of new headphones with different feature, they need to be tested before they get distribute. The test is to consider if the product is the desired outcome.</a:t>
            </a:r>
          </a:p>
          <a:p>
            <a:r>
              <a:rPr lang="en-GB" dirty="0"/>
              <a:t>The company marketing department has to be allocated good funds for broader awareness to be done</a:t>
            </a:r>
          </a:p>
          <a:p>
            <a:r>
              <a:rPr lang="en-GB" dirty="0"/>
              <a:t>Considerations of the target market test and preferences should be considered in any event of new product development.</a:t>
            </a:r>
          </a:p>
        </p:txBody>
      </p:sp>
    </p:spTree>
    <p:extLst>
      <p:ext uri="{BB962C8B-B14F-4D97-AF65-F5344CB8AC3E}">
        <p14:creationId xmlns:p14="http://schemas.microsoft.com/office/powerpoint/2010/main" val="1578291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References </a:t>
            </a:r>
          </a:p>
        </p:txBody>
      </p:sp>
      <p:sp>
        <p:nvSpPr>
          <p:cNvPr id="3" name="Content Placeholder 2"/>
          <p:cNvSpPr>
            <a:spLocks noGrp="1"/>
          </p:cNvSpPr>
          <p:nvPr>
            <p:ph idx="1"/>
          </p:nvPr>
        </p:nvSpPr>
        <p:spPr/>
        <p:txBody>
          <a:bodyPr>
            <a:normAutofit/>
          </a:bodyPr>
          <a:lstStyle/>
          <a:p>
            <a:r>
              <a:rPr lang="en-GB" dirty="0"/>
              <a:t>Andrews, J. C., &amp; </a:t>
            </a:r>
            <a:r>
              <a:rPr lang="en-GB" dirty="0" err="1"/>
              <a:t>Shimp</a:t>
            </a:r>
            <a:r>
              <a:rPr lang="en-GB" dirty="0"/>
              <a:t>, T. A. (2017). </a:t>
            </a:r>
            <a:r>
              <a:rPr lang="en-GB" i="1" dirty="0"/>
              <a:t>Advertising, promotion, and 			other aspects of integrated marketing communications</a:t>
            </a:r>
            <a:r>
              <a:rPr lang="en-GB" dirty="0"/>
              <a:t>. Nelson 		Education.</a:t>
            </a:r>
          </a:p>
          <a:p>
            <a:r>
              <a:rPr lang="en-GB" dirty="0" err="1"/>
              <a:t>Zook</a:t>
            </a:r>
            <a:r>
              <a:rPr lang="en-GB" dirty="0"/>
              <a:t>, Z., &amp; Smith, P. R. (2016). </a:t>
            </a:r>
            <a:r>
              <a:rPr lang="en-GB" i="1" dirty="0"/>
              <a:t>Marketing Communications: Offline 			and Online Integration, Engagement and Analytics</a:t>
            </a:r>
            <a:r>
              <a:rPr lang="en-GB" dirty="0"/>
              <a:t>. </a:t>
            </a:r>
            <a:r>
              <a:rPr lang="en-GB" dirty="0" err="1"/>
              <a:t>Kogan</a:t>
            </a:r>
            <a:r>
              <a:rPr lang="en-GB" dirty="0"/>
              <a:t> 			Page Publishers.</a:t>
            </a:r>
          </a:p>
          <a:p>
            <a:r>
              <a:rPr lang="en-GB" dirty="0"/>
              <a:t>Peacock, G. (2016). </a:t>
            </a:r>
            <a:r>
              <a:rPr lang="en-GB" i="1" dirty="0"/>
              <a:t>Evaluating the impact of social networking sites 		on an organisations communication strategy. The case study of 		improper butter</a:t>
            </a:r>
            <a:r>
              <a:rPr lang="en-GB" dirty="0"/>
              <a:t> (Doctoral dissertation, Dublin Business School).</a:t>
            </a:r>
          </a:p>
          <a:p>
            <a:r>
              <a:rPr lang="en-GB" dirty="0" err="1"/>
              <a:t>Eronen</a:t>
            </a:r>
            <a:r>
              <a:rPr lang="en-GB" dirty="0"/>
              <a:t>, A. J. (2017). </a:t>
            </a:r>
            <a:r>
              <a:rPr lang="en-GB" i="1" dirty="0"/>
              <a:t>U.S. Patent No. 9,653,056</a:t>
            </a:r>
            <a:r>
              <a:rPr lang="en-GB" dirty="0"/>
              <a:t>. Washington, DC: U.S. 			Patent and Trademark Office.</a:t>
            </a:r>
          </a:p>
          <a:p>
            <a:endParaRPr lang="en-GB" dirty="0"/>
          </a:p>
        </p:txBody>
      </p:sp>
    </p:spTree>
    <p:extLst>
      <p:ext uri="{BB962C8B-B14F-4D97-AF65-F5344CB8AC3E}">
        <p14:creationId xmlns:p14="http://schemas.microsoft.com/office/powerpoint/2010/main" val="28139503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5A2F9111-B2DB-470C-BA56-608F9B658826}"/>
    </a:ext>
  </a:extLst>
</a:theme>
</file>

<file path=docProps/app.xml><?xml version="1.0" encoding="utf-8"?>
<Properties xmlns="http://schemas.openxmlformats.org/officeDocument/2006/extended-properties" xmlns:vt="http://schemas.openxmlformats.org/officeDocument/2006/docPropsVTypes">
  <Template>Ion</Template>
  <TotalTime>271</TotalTime>
  <Words>885</Words>
  <Application>Microsoft Office PowerPoint</Application>
  <PresentationFormat>Widescreen</PresentationFormat>
  <Paragraphs>90</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Ion</vt:lpstr>
      <vt:lpstr>Beats Headphones</vt:lpstr>
      <vt:lpstr>Table of Contents</vt:lpstr>
      <vt:lpstr>Product Description Concise Marketing Overview of the Product &amp; its role in the Market</vt:lpstr>
      <vt:lpstr>Product Description  Current Product’s compétitive position</vt:lpstr>
      <vt:lpstr>Product Description Value Proposition</vt:lpstr>
      <vt:lpstr>Product description  Primary target market characteristics</vt:lpstr>
      <vt:lpstr>Product description Target Market Buyer’s decision process</vt:lpstr>
      <vt:lpstr>Product Review Brand Strategy of the product/service</vt:lpstr>
      <vt:lpstr>Product Review           Type of product/service lifecycle &amp;  benefits/features analysis</vt:lpstr>
      <vt:lpstr>Distribution Review Current supply chain members and their roles</vt:lpstr>
      <vt:lpstr>Distribution Review Value delivery network analysis</vt:lpstr>
      <vt:lpstr>Communications Objectives and Issues First year communications objectives</vt:lpstr>
      <vt:lpstr>Issues impacting the objectives attainment</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Beats Earphones</dc:title>
  <dc:creator>morris</dc:creator>
  <cp:lastModifiedBy>Captain101</cp:lastModifiedBy>
  <cp:revision>32</cp:revision>
  <dcterms:created xsi:type="dcterms:W3CDTF">2018-11-11T15:54:14Z</dcterms:created>
  <dcterms:modified xsi:type="dcterms:W3CDTF">2018-11-12T02:35:10Z</dcterms:modified>
</cp:coreProperties>
</file>